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7199313" cy="53467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C0ABD9-4C3B-1BC3-D2A4-B9A029E53AC8}" v="3" dt="2025-03-20T14:13:34.252"/>
    <p1510:client id="{563BAB8A-8648-FABB-E6EB-D70722129098}" v="706" dt="2025-03-20T18:12:30.076"/>
    <p1510:client id="{BD00B3A4-98EE-474A-A45C-D46A9A877E65}" v="38" dt="2025-03-20T14:16:15.563"/>
    <p1510:client id="{E14D08FE-011D-435B-A00A-525E22D4A53C}" v="1" dt="2025-03-20T14:08:12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0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875027"/>
            <a:ext cx="6119416" cy="1861444"/>
          </a:xfrm>
        </p:spPr>
        <p:txBody>
          <a:bodyPr anchor="b"/>
          <a:lstStyle>
            <a:lvl1pPr algn="ctr">
              <a:defRPr sz="46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808256"/>
            <a:ext cx="5399485" cy="1290881"/>
          </a:xfrm>
        </p:spPr>
        <p:txBody>
          <a:bodyPr/>
          <a:lstStyle>
            <a:lvl1pPr marL="0" indent="0" algn="ctr">
              <a:buNone/>
              <a:defRPr sz="1871"/>
            </a:lvl1pPr>
            <a:lvl2pPr marL="356433" indent="0" algn="ctr">
              <a:buNone/>
              <a:defRPr sz="1559"/>
            </a:lvl2pPr>
            <a:lvl3pPr marL="712866" indent="0" algn="ctr">
              <a:buNone/>
              <a:defRPr sz="1403"/>
            </a:lvl3pPr>
            <a:lvl4pPr marL="1069299" indent="0" algn="ctr">
              <a:buNone/>
              <a:defRPr sz="1247"/>
            </a:lvl4pPr>
            <a:lvl5pPr marL="1425732" indent="0" algn="ctr">
              <a:buNone/>
              <a:defRPr sz="1247"/>
            </a:lvl5pPr>
            <a:lvl6pPr marL="1782166" indent="0" algn="ctr">
              <a:buNone/>
              <a:defRPr sz="1247"/>
            </a:lvl6pPr>
            <a:lvl7pPr marL="2138599" indent="0" algn="ctr">
              <a:buNone/>
              <a:defRPr sz="1247"/>
            </a:lvl7pPr>
            <a:lvl8pPr marL="2495032" indent="0" algn="ctr">
              <a:buNone/>
              <a:defRPr sz="1247"/>
            </a:lvl8pPr>
            <a:lvl9pPr marL="2851465" indent="0" algn="ctr">
              <a:buNone/>
              <a:defRPr sz="124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87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84662"/>
            <a:ext cx="1552352" cy="45310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84662"/>
            <a:ext cx="4567064" cy="45310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8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32964"/>
            <a:ext cx="6209407" cy="2224078"/>
          </a:xfrm>
        </p:spPr>
        <p:txBody>
          <a:bodyPr anchor="b"/>
          <a:lstStyle>
            <a:lvl1pPr>
              <a:defRPr sz="467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578083"/>
            <a:ext cx="6209407" cy="1169590"/>
          </a:xfrm>
        </p:spPr>
        <p:txBody>
          <a:bodyPr/>
          <a:lstStyle>
            <a:lvl1pPr marL="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1pPr>
            <a:lvl2pPr marL="356433" indent="0">
              <a:buNone/>
              <a:defRPr sz="1559">
                <a:solidFill>
                  <a:schemeClr val="tx1">
                    <a:tint val="82000"/>
                  </a:schemeClr>
                </a:solidFill>
              </a:defRPr>
            </a:lvl2pPr>
            <a:lvl3pPr marL="712866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3pPr>
            <a:lvl4pPr marL="1069299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4pPr>
            <a:lvl5pPr marL="1425732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5pPr>
            <a:lvl6pPr marL="1782166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6pPr>
            <a:lvl7pPr marL="2138599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7pPr>
            <a:lvl8pPr marL="2495032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8pPr>
            <a:lvl9pPr marL="2851465" indent="0">
              <a:buNone/>
              <a:defRPr sz="124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23311"/>
            <a:ext cx="3059708" cy="3392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23311"/>
            <a:ext cx="3059708" cy="3392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8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84664"/>
            <a:ext cx="6209407" cy="10334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10685"/>
            <a:ext cx="3045646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953031"/>
            <a:ext cx="3045646" cy="2872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10685"/>
            <a:ext cx="3060646" cy="642346"/>
          </a:xfrm>
        </p:spPr>
        <p:txBody>
          <a:bodyPr anchor="b"/>
          <a:lstStyle>
            <a:lvl1pPr marL="0" indent="0">
              <a:buNone/>
              <a:defRPr sz="1871" b="1"/>
            </a:lvl1pPr>
            <a:lvl2pPr marL="356433" indent="0">
              <a:buNone/>
              <a:defRPr sz="1559" b="1"/>
            </a:lvl2pPr>
            <a:lvl3pPr marL="712866" indent="0">
              <a:buNone/>
              <a:defRPr sz="1403" b="1"/>
            </a:lvl3pPr>
            <a:lvl4pPr marL="1069299" indent="0">
              <a:buNone/>
              <a:defRPr sz="1247" b="1"/>
            </a:lvl4pPr>
            <a:lvl5pPr marL="1425732" indent="0">
              <a:buNone/>
              <a:defRPr sz="1247" b="1"/>
            </a:lvl5pPr>
            <a:lvl6pPr marL="1782166" indent="0">
              <a:buNone/>
              <a:defRPr sz="1247" b="1"/>
            </a:lvl6pPr>
            <a:lvl7pPr marL="2138599" indent="0">
              <a:buNone/>
              <a:defRPr sz="1247" b="1"/>
            </a:lvl7pPr>
            <a:lvl8pPr marL="2495032" indent="0">
              <a:buNone/>
              <a:defRPr sz="1247" b="1"/>
            </a:lvl8pPr>
            <a:lvl9pPr marL="2851465" indent="0">
              <a:buNone/>
              <a:defRPr sz="12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953031"/>
            <a:ext cx="3060646" cy="28726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94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8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2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56447"/>
            <a:ext cx="2321966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769827"/>
            <a:ext cx="3644652" cy="3799622"/>
          </a:xfrm>
        </p:spPr>
        <p:txBody>
          <a:bodyPr/>
          <a:lstStyle>
            <a:lvl1pPr>
              <a:defRPr sz="2495"/>
            </a:lvl1pPr>
            <a:lvl2pPr>
              <a:defRPr sz="2183"/>
            </a:lvl2pPr>
            <a:lvl3pPr>
              <a:defRPr sz="1871"/>
            </a:lvl3pPr>
            <a:lvl4pPr>
              <a:defRPr sz="1559"/>
            </a:lvl4pPr>
            <a:lvl5pPr>
              <a:defRPr sz="1559"/>
            </a:lvl5pPr>
            <a:lvl6pPr>
              <a:defRPr sz="1559"/>
            </a:lvl6pPr>
            <a:lvl7pPr>
              <a:defRPr sz="1559"/>
            </a:lvl7pPr>
            <a:lvl8pPr>
              <a:defRPr sz="1559"/>
            </a:lvl8pPr>
            <a:lvl9pPr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04010"/>
            <a:ext cx="2321966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5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56447"/>
            <a:ext cx="2321966" cy="1247563"/>
          </a:xfrm>
        </p:spPr>
        <p:txBody>
          <a:bodyPr anchor="b"/>
          <a:lstStyle>
            <a:lvl1pPr>
              <a:defRPr sz="249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769827"/>
            <a:ext cx="3644652" cy="3799622"/>
          </a:xfrm>
        </p:spPr>
        <p:txBody>
          <a:bodyPr anchor="t"/>
          <a:lstStyle>
            <a:lvl1pPr marL="0" indent="0">
              <a:buNone/>
              <a:defRPr sz="2495"/>
            </a:lvl1pPr>
            <a:lvl2pPr marL="356433" indent="0">
              <a:buNone/>
              <a:defRPr sz="2183"/>
            </a:lvl2pPr>
            <a:lvl3pPr marL="712866" indent="0">
              <a:buNone/>
              <a:defRPr sz="1871"/>
            </a:lvl3pPr>
            <a:lvl4pPr marL="1069299" indent="0">
              <a:buNone/>
              <a:defRPr sz="1559"/>
            </a:lvl4pPr>
            <a:lvl5pPr marL="1425732" indent="0">
              <a:buNone/>
              <a:defRPr sz="1559"/>
            </a:lvl5pPr>
            <a:lvl6pPr marL="1782166" indent="0">
              <a:buNone/>
              <a:defRPr sz="1559"/>
            </a:lvl6pPr>
            <a:lvl7pPr marL="2138599" indent="0">
              <a:buNone/>
              <a:defRPr sz="1559"/>
            </a:lvl7pPr>
            <a:lvl8pPr marL="2495032" indent="0">
              <a:buNone/>
              <a:defRPr sz="1559"/>
            </a:lvl8pPr>
            <a:lvl9pPr marL="2851465" indent="0">
              <a:buNone/>
              <a:defRPr sz="155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04010"/>
            <a:ext cx="2321966" cy="2971627"/>
          </a:xfrm>
        </p:spPr>
        <p:txBody>
          <a:bodyPr/>
          <a:lstStyle>
            <a:lvl1pPr marL="0" indent="0">
              <a:buNone/>
              <a:defRPr sz="1247"/>
            </a:lvl1pPr>
            <a:lvl2pPr marL="356433" indent="0">
              <a:buNone/>
              <a:defRPr sz="1091"/>
            </a:lvl2pPr>
            <a:lvl3pPr marL="712866" indent="0">
              <a:buNone/>
              <a:defRPr sz="936"/>
            </a:lvl3pPr>
            <a:lvl4pPr marL="1069299" indent="0">
              <a:buNone/>
              <a:defRPr sz="780"/>
            </a:lvl4pPr>
            <a:lvl5pPr marL="1425732" indent="0">
              <a:buNone/>
              <a:defRPr sz="780"/>
            </a:lvl5pPr>
            <a:lvl6pPr marL="1782166" indent="0">
              <a:buNone/>
              <a:defRPr sz="780"/>
            </a:lvl6pPr>
            <a:lvl7pPr marL="2138599" indent="0">
              <a:buNone/>
              <a:defRPr sz="780"/>
            </a:lvl7pPr>
            <a:lvl8pPr marL="2495032" indent="0">
              <a:buNone/>
              <a:defRPr sz="780"/>
            </a:lvl8pPr>
            <a:lvl9pPr marL="2851465" indent="0">
              <a:buNone/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84664"/>
            <a:ext cx="6209407" cy="103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23311"/>
            <a:ext cx="6209407" cy="339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955600"/>
            <a:ext cx="1619845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02AB39-1BA9-446D-A865-9B5945204987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955600"/>
            <a:ext cx="2429768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955600"/>
            <a:ext cx="1619845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9F3CF4-AFA8-454A-95DC-675BCAC0CA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2866" rtl="0" eaLnBrk="1" latinLnBrk="0" hangingPunct="1">
        <a:lnSpc>
          <a:spcPct val="90000"/>
        </a:lnSpc>
        <a:spcBef>
          <a:spcPct val="0"/>
        </a:spcBef>
        <a:buNone/>
        <a:defRPr sz="34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217" indent="-178217" algn="l" defTabSz="712866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83" kern="1200">
          <a:solidFill>
            <a:schemeClr val="tx1"/>
          </a:solidFill>
          <a:latin typeface="+mn-lt"/>
          <a:ea typeface="+mn-ea"/>
          <a:cs typeface="+mn-cs"/>
        </a:defRPr>
      </a:lvl1pPr>
      <a:lvl2pPr marL="534650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1083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516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949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603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815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3248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682" indent="-178217" algn="l" defTabSz="71286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433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8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2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7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2166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599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5032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1465" algn="l" defTabSz="712866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0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EE1E12D-18C3-D1CD-9636-4A575BD4B8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08055" y="2577295"/>
            <a:ext cx="1518345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Chicken Breast  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Parma ham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Philadelphia Cheese</a:t>
            </a:r>
            <a:endParaRPr lang="en-GB" sz="1000" dirty="0">
              <a:latin typeface="Gill Sans MT" panose="020B0502020104020203" pitchFamily="34" charset="0"/>
            </a:endParaRP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Butternut squash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New potatoes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Rosemary</a:t>
            </a:r>
          </a:p>
          <a:p>
            <a:pPr marL="143510" indent="-143510">
              <a:buFont typeface="Arial" panose="020B0604020202020204" pitchFamily="34" charset="0"/>
              <a:buChar char="•"/>
            </a:pPr>
            <a:r>
              <a:rPr lang="en-GB" sz="1000" dirty="0">
                <a:latin typeface="Gill Sans MT"/>
              </a:rPr>
              <a:t>Olive oil</a:t>
            </a:r>
          </a:p>
        </p:txBody>
      </p:sp>
      <p:pic>
        <p:nvPicPr>
          <p:cNvPr id="7" name="Picture 6" descr="A red clock with a white face&#10;&#10;AI-generated content may be incorrect.">
            <a:extLst>
              <a:ext uri="{FF2B5EF4-FFF2-40B4-BE49-F238E27FC236}">
                <a16:creationId xmlns:a16="http://schemas.microsoft.com/office/drawing/2014/main" id="{A1CBF7AD-4D6B-4FAA-A957-A690B84095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48" y="965642"/>
            <a:ext cx="204216" cy="204216"/>
          </a:xfrm>
          <a:prstGeom prst="rect">
            <a:avLst/>
          </a:prstGeom>
        </p:spPr>
      </p:pic>
      <p:pic>
        <p:nvPicPr>
          <p:cNvPr id="13" name="Picture 12" descr="A blue line drawing of a leaf and bubbles&#10;&#10;AI-generated content may be incorrect.">
            <a:extLst>
              <a:ext uri="{FF2B5EF4-FFF2-40B4-BE49-F238E27FC236}">
                <a16:creationId xmlns:a16="http://schemas.microsoft.com/office/drawing/2014/main" id="{E37042D6-83DD-765D-9472-E2BE1D5429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51" y="362292"/>
            <a:ext cx="978410" cy="6766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848FF4-D78D-02F1-FFA9-6CF73516B2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711495" y="2323986"/>
            <a:ext cx="1299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>
                <a:latin typeface="Gill Sans MT" panose="020B0502020104020203" pitchFamily="34" charset="0"/>
              </a:rPr>
              <a:t>Ingredients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9D0067-EF70-1052-C462-EDBB53A020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95624" y="1650000"/>
            <a:ext cx="38860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solidFill>
                  <a:srgbClr val="9E8958"/>
                </a:solidFill>
                <a:latin typeface="Gill Sans MT"/>
              </a:rPr>
              <a:t>Roast chicken breast, wrapped with Parma ham, stuffed with Philly cheese, served with roasted butternut squash and roasted new potatoes</a:t>
            </a:r>
            <a:endParaRPr lang="en-GB" sz="1200" b="1" dirty="0">
              <a:solidFill>
                <a:srgbClr val="9E8958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20134-C3EA-41A1-FEFE-AE843F2ACD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55656" y="2323986"/>
            <a:ext cx="129986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Gill Sans MT"/>
              </a:rPr>
              <a:t>Equipment</a:t>
            </a:r>
            <a:endParaRPr lang="en-GB" sz="1100" b="1" dirty="0">
              <a:latin typeface="Gill Sans MT" panose="020B05020201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631A6C-6523-9159-25FA-121A5EA6F74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370055" y="2570095"/>
            <a:ext cx="252680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000" dirty="0">
              <a:latin typeface="Gill Sans MT"/>
            </a:endParaRPr>
          </a:p>
          <a:p>
            <a:pPr marL="179705" indent="-179705">
              <a:buFont typeface="+mj-lt"/>
              <a:buAutoNum type="arabicPeriod"/>
            </a:pPr>
            <a:r>
              <a:rPr lang="en-GB" sz="1000" dirty="0">
                <a:latin typeface="Gill Sans MT"/>
              </a:rPr>
              <a:t>Sharp knife</a:t>
            </a:r>
          </a:p>
          <a:p>
            <a:pPr marL="179705" indent="-179705">
              <a:buFont typeface="+mj-lt"/>
              <a:buAutoNum type="arabicPeriod"/>
            </a:pPr>
            <a:r>
              <a:rPr lang="en-GB" sz="1000" dirty="0">
                <a:latin typeface="Gill Sans MT"/>
              </a:rPr>
              <a:t>Chopping board</a:t>
            </a:r>
          </a:p>
          <a:p>
            <a:pPr marL="179705" indent="-179705">
              <a:buFont typeface="+mj-lt"/>
              <a:buAutoNum type="arabicPeriod"/>
            </a:pPr>
            <a:r>
              <a:rPr lang="en-GB" sz="1000" dirty="0">
                <a:latin typeface="Gill Sans MT"/>
              </a:rPr>
              <a:t>Roasting tin/ tray</a:t>
            </a:r>
          </a:p>
          <a:p>
            <a:pPr marL="179705" indent="-179705">
              <a:buFont typeface="+mj-lt"/>
              <a:buAutoNum type="arabicPeriod"/>
            </a:pPr>
            <a:r>
              <a:rPr lang="en-GB" sz="1000" dirty="0">
                <a:latin typeface="Gill Sans MT"/>
              </a:rPr>
              <a:t>Thermometer/ probe </a:t>
            </a:r>
          </a:p>
          <a:p>
            <a:pPr marL="179705" indent="-179705">
              <a:buFont typeface="+mj-lt"/>
              <a:buAutoNum type="arabicPeriod"/>
            </a:pPr>
            <a:endParaRPr lang="en-GB" sz="1000">
              <a:latin typeface="Gill Sans MT" panose="020B0502020104020203" pitchFamily="34" charset="0"/>
            </a:endParaRPr>
          </a:p>
        </p:txBody>
      </p:sp>
      <p:pic>
        <p:nvPicPr>
          <p:cNvPr id="25" name="Picture 24" descr="A black and white logo&#10;&#10;AI-generated content may be incorrect.">
            <a:extLst>
              <a:ext uri="{FF2B5EF4-FFF2-40B4-BE49-F238E27FC236}">
                <a16:creationId xmlns:a16="http://schemas.microsoft.com/office/drawing/2014/main" id="{0A28AA35-1CEC-FF32-28A5-6C56C0BC4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5" y="4601238"/>
            <a:ext cx="1161290" cy="38100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52B9616-FD30-E615-323A-A27CD998FA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27138" y="965642"/>
            <a:ext cx="786089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800" b="1" dirty="0">
                <a:latin typeface="Gill Sans MT"/>
              </a:rPr>
              <a:t>45 Minutes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77B45F-83E8-D9DD-CD13-B6A6733F4F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60" y="966746"/>
            <a:ext cx="12192" cy="216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F40DC-0D2F-3844-3F0A-C7EE96D3AB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0" y="700620"/>
            <a:ext cx="2542974" cy="38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8EA209-1D69-AECB-BCB5-2F9504C60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blue line drawing of a leaf and bubbles&#10;&#10;AI-generated content may be incorrect.">
            <a:extLst>
              <a:ext uri="{FF2B5EF4-FFF2-40B4-BE49-F238E27FC236}">
                <a16:creationId xmlns:a16="http://schemas.microsoft.com/office/drawing/2014/main" id="{518379BF-D918-A0CE-AA21-D331528D29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51" y="362292"/>
            <a:ext cx="978410" cy="676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497ADB-9713-B58D-28A5-A9E0153E1C2E}"/>
              </a:ext>
            </a:extLst>
          </p:cNvPr>
          <p:cNvSpPr txBox="1"/>
          <p:nvPr/>
        </p:nvSpPr>
        <p:spPr>
          <a:xfrm>
            <a:off x="68055" y="79349"/>
            <a:ext cx="6742025" cy="45550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 u="sng" dirty="0"/>
              <a:t>Method</a:t>
            </a:r>
          </a:p>
          <a:p>
            <a:endParaRPr lang="en-US" sz="1000" dirty="0"/>
          </a:p>
          <a:p>
            <a:r>
              <a:rPr lang="en-US" sz="1000" dirty="0"/>
              <a:t>Put a large roasting tray in the oven to heat up – 180 degrees</a:t>
            </a:r>
            <a:endParaRPr lang="en-US" dirty="0"/>
          </a:p>
          <a:p>
            <a:endParaRPr lang="en-US" sz="1000" dirty="0"/>
          </a:p>
          <a:p>
            <a:r>
              <a:rPr lang="en-US" sz="1000"/>
              <a:t>Take the Parma ham and lay 2 slices per chicken p</a:t>
            </a:r>
            <a:r>
              <a:rPr lang="en-US" sz="1000" dirty="0">
                <a:solidFill>
                  <a:srgbClr val="273043"/>
                </a:solidFill>
              </a:rPr>
              <a:t>ortion</a:t>
            </a:r>
            <a:r>
              <a:rPr lang="en-US" sz="1000" dirty="0"/>
              <a:t> next to each other on a chopping board or flat surface. </a:t>
            </a:r>
          </a:p>
          <a:p>
            <a:endParaRPr lang="en-US" sz="1000" dirty="0"/>
          </a:p>
          <a:p>
            <a:r>
              <a:rPr lang="en-US" sz="1000" dirty="0"/>
              <a:t>Make a small incision into the thick part of the chicken breast(s) and lay it onto the Parma ham, spoon a large dessert spoon of Philadelphia cheese or cream cheese into the middle of the chicken and fold the flap of chicken over to cove</a:t>
            </a:r>
            <a:r>
              <a:rPr lang="en-US" sz="1000" dirty="0">
                <a:solidFill>
                  <a:srgbClr val="273043"/>
                </a:solidFill>
              </a:rPr>
              <a:t>r</a:t>
            </a:r>
            <a:r>
              <a:rPr lang="en-US" sz="1000" dirty="0"/>
              <a:t> the cheese.</a:t>
            </a:r>
          </a:p>
          <a:p>
            <a:endParaRPr lang="en-US" sz="1000" dirty="0"/>
          </a:p>
          <a:p>
            <a:r>
              <a:rPr lang="en-US" sz="1000" dirty="0"/>
              <a:t>Carefully fold the ham over to cover the chicken breast. Handle the chicken as little as possible.</a:t>
            </a:r>
            <a:endParaRPr lang="en-US" dirty="0"/>
          </a:p>
          <a:p>
            <a:endParaRPr lang="en-US" sz="1000" dirty="0"/>
          </a:p>
          <a:p>
            <a:r>
              <a:rPr lang="en-US" sz="1000" dirty="0"/>
              <a:t>Pour a little oil into the baking tray and gently lay the chicken breasts on it, place in the oven and clean down the board using anti-bacterial spray. Wash your hands thoroughly.</a:t>
            </a:r>
            <a:endParaRPr lang="en-US"/>
          </a:p>
          <a:p>
            <a:endParaRPr lang="en-US" sz="1000" dirty="0"/>
          </a:p>
          <a:p>
            <a:r>
              <a:rPr lang="en-US" sz="1000" dirty="0"/>
              <a:t>Now peel the butternut squash, cut it in half and then half again through it’s circumference. Scoop out the seeds and cut it into 2-3cm chunks. Put the butternut squash into the roasting tray with the chicken and toss in the oil.</a:t>
            </a:r>
            <a:endParaRPr lang="en-US"/>
          </a:p>
          <a:p>
            <a:endParaRPr lang="en-US" sz="1000" dirty="0"/>
          </a:p>
          <a:p>
            <a:r>
              <a:rPr lang="en-US" sz="1000" dirty="0"/>
              <a:t>Now cut the new potatoes in half and pick the rosemary</a:t>
            </a:r>
            <a:r>
              <a:rPr lang="en-US" sz="1000" dirty="0">
                <a:solidFill>
                  <a:srgbClr val="273043"/>
                </a:solidFill>
              </a:rPr>
              <a:t>.</a:t>
            </a:r>
            <a:r>
              <a:rPr lang="en-US" sz="1000" dirty="0"/>
              <a:t> </a:t>
            </a:r>
            <a:r>
              <a:rPr lang="en-US" sz="1000" dirty="0">
                <a:solidFill>
                  <a:srgbClr val="273043"/>
                </a:solidFill>
              </a:rPr>
              <a:t>A</a:t>
            </a:r>
            <a:r>
              <a:rPr lang="en-US" sz="1000" dirty="0"/>
              <a:t>dd the potatoes to the pan with the potatoes open half downwards and sprinkle the rosemary over the whole tray. Sprinkle the potatoes and squash with a little sea salt and </a:t>
            </a:r>
            <a:r>
              <a:rPr lang="en-US" sz="1000" dirty="0">
                <a:solidFill>
                  <a:srgbClr val="273043"/>
                </a:solidFill>
              </a:rPr>
              <a:t>b</a:t>
            </a:r>
            <a:r>
              <a:rPr lang="en-US" sz="1000" dirty="0"/>
              <a:t>lack pepper.</a:t>
            </a:r>
            <a:endParaRPr lang="en-US"/>
          </a:p>
          <a:p>
            <a:endParaRPr lang="en-US" sz="1000" dirty="0"/>
          </a:p>
          <a:p>
            <a:r>
              <a:rPr lang="en-US" sz="1000" dirty="0"/>
              <a:t>Cook for 10 minutes and turn over the chicken and cook for a further 5 minutes, probe the chicken with a thermometer </a:t>
            </a:r>
            <a:r>
              <a:rPr lang="en-US" sz="1000" dirty="0">
                <a:solidFill>
                  <a:srgbClr val="273043"/>
                </a:solidFill>
              </a:rPr>
              <a:t>and </a:t>
            </a:r>
            <a:r>
              <a:rPr lang="en-US" sz="1000" dirty="0"/>
              <a:t>if a temperature of 76</a:t>
            </a:r>
            <a:r>
              <a:rPr lang="en-US" sz="1000" dirty="0">
                <a:solidFill>
                  <a:srgbClr val="273043"/>
                </a:solidFill>
              </a:rPr>
              <a:t> degrees</a:t>
            </a:r>
            <a:r>
              <a:rPr lang="en-US" sz="1000" dirty="0"/>
              <a:t> is reached it can be removed. If you don’t have a thermometer then to check the chicken the juices will run clear.</a:t>
            </a:r>
          </a:p>
          <a:p>
            <a:endParaRPr lang="en-US" sz="1000" dirty="0"/>
          </a:p>
          <a:p>
            <a:r>
              <a:rPr lang="en-US" sz="1000" dirty="0"/>
              <a:t>Check that the squash is cooked enough by poking it with a fork</a:t>
            </a:r>
            <a:r>
              <a:rPr lang="en-US" sz="1000" dirty="0">
                <a:solidFill>
                  <a:srgbClr val="273043"/>
                </a:solidFill>
              </a:rPr>
              <a:t> and</a:t>
            </a:r>
            <a:r>
              <a:rPr lang="en-US" sz="1000" dirty="0"/>
              <a:t> it should enter easily.</a:t>
            </a:r>
            <a:endParaRPr lang="en-US"/>
          </a:p>
          <a:p>
            <a:endParaRPr lang="en-US" sz="1000" dirty="0"/>
          </a:p>
          <a:p>
            <a:r>
              <a:rPr lang="en-US" sz="1000" dirty="0"/>
              <a:t>The chicken can be sliced or served whole, serve the potatoes and vegetables with it and a little gravy if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2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7907433737145A30E49FE143B9B85" ma:contentTypeVersion="19" ma:contentTypeDescription="Create a new document." ma:contentTypeScope="" ma:versionID="ca27043fa231219928a80ea899aab134">
  <xsd:schema xmlns:xsd="http://www.w3.org/2001/XMLSchema" xmlns:xs="http://www.w3.org/2001/XMLSchema" xmlns:p="http://schemas.microsoft.com/office/2006/metadata/properties" xmlns:ns2="ba49d38d-a748-4de0-80b6-d2b8f0503461" xmlns:ns3="df7b8cf3-7693-42bc-9b13-4532c4bb34ef" targetNamespace="http://schemas.microsoft.com/office/2006/metadata/properties" ma:root="true" ma:fieldsID="972078b3ffde9c959017c63554024050" ns2:_="" ns3:_="">
    <xsd:import namespace="ba49d38d-a748-4de0-80b6-d2b8f0503461"/>
    <xsd:import namespace="df7b8cf3-7693-42bc-9b13-4532c4bb3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9d38d-a748-4de0-80b6-d2b8f0503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a699d0-392e-46d9-bd4f-72a53ba3ac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b8cf3-7693-42bc-9b13-4532c4bb3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462f5d-9003-4390-8dac-28e12409523e}" ma:internalName="TaxCatchAll" ma:showField="CatchAllData" ma:web="df7b8cf3-7693-42bc-9b13-4532c4bb34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7b8cf3-7693-42bc-9b13-4532c4bb34ef" xsi:nil="true"/>
    <lcf76f155ced4ddcb4097134ff3c332f xmlns="ba49d38d-a748-4de0-80b6-d2b8f050346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6B623-057E-4131-9D52-A824A865636F}">
  <ds:schemaRefs>
    <ds:schemaRef ds:uri="ba49d38d-a748-4de0-80b6-d2b8f0503461"/>
    <ds:schemaRef ds:uri="df7b8cf3-7693-42bc-9b13-4532c4bb34e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E0DF2C-CB62-469D-9BC8-33F85473D2B0}">
  <ds:schemaRefs>
    <ds:schemaRef ds:uri="ba49d38d-a748-4de0-80b6-d2b8f0503461"/>
    <ds:schemaRef ds:uri="df7b8cf3-7693-42bc-9b13-4532c4bb34e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3001F2-A60C-4DE0-9D8E-C094DAD07A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384</Words>
  <Application>Microsoft Office PowerPoint</Application>
  <PresentationFormat>Custom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Gill Sans MT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Lambrou</dc:creator>
  <cp:lastModifiedBy>Rob Freeman</cp:lastModifiedBy>
  <cp:revision>112</cp:revision>
  <dcterms:created xsi:type="dcterms:W3CDTF">2025-03-20T13:44:31Z</dcterms:created>
  <dcterms:modified xsi:type="dcterms:W3CDTF">2025-03-20T18:22:53Z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0x0101003527907433737145A30E49FE143B9B85</vt:lpwstr>
  </property>
  <property fmtid="{D5CDD505-2E9C-101B-9397-08002B2CF9AE}" pid="3" name="MediaServiceImageTags">
    <vt:lpwstr/>
  </property>
</Properties>
</file>